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</p:sldMasterIdLst>
  <p:handoutMasterIdLst>
    <p:handoutMasterId r:id="rId46"/>
  </p:handoutMasterIdLst>
  <p:sldIdLst>
    <p:sldId id="719" r:id="rId3"/>
    <p:sldId id="720" r:id="rId4"/>
    <p:sldId id="721" r:id="rId5"/>
    <p:sldId id="697" r:id="rId6"/>
    <p:sldId id="698" r:id="rId7"/>
    <p:sldId id="391" r:id="rId8"/>
    <p:sldId id="392" r:id="rId9"/>
    <p:sldId id="393" r:id="rId10"/>
    <p:sldId id="394" r:id="rId11"/>
    <p:sldId id="699" r:id="rId12"/>
    <p:sldId id="700" r:id="rId13"/>
    <p:sldId id="701" r:id="rId14"/>
    <p:sldId id="396" r:id="rId15"/>
    <p:sldId id="398" r:id="rId16"/>
    <p:sldId id="702" r:id="rId17"/>
    <p:sldId id="703" r:id="rId18"/>
    <p:sldId id="704" r:id="rId19"/>
    <p:sldId id="399" r:id="rId20"/>
    <p:sldId id="400" r:id="rId21"/>
    <p:sldId id="407" r:id="rId22"/>
    <p:sldId id="705" r:id="rId23"/>
    <p:sldId id="411" r:id="rId24"/>
    <p:sldId id="412" r:id="rId25"/>
    <p:sldId id="706" r:id="rId26"/>
    <p:sldId id="707" r:id="rId27"/>
    <p:sldId id="413" r:id="rId28"/>
    <p:sldId id="708" r:id="rId29"/>
    <p:sldId id="667" r:id="rId30"/>
    <p:sldId id="443" r:id="rId31"/>
    <p:sldId id="446" r:id="rId32"/>
    <p:sldId id="447" r:id="rId33"/>
    <p:sldId id="710" r:id="rId34"/>
    <p:sldId id="709" r:id="rId35"/>
    <p:sldId id="448" r:id="rId36"/>
    <p:sldId id="711" r:id="rId37"/>
    <p:sldId id="712" r:id="rId38"/>
    <p:sldId id="713" r:id="rId39"/>
    <p:sldId id="714" r:id="rId40"/>
    <p:sldId id="715" r:id="rId41"/>
    <p:sldId id="722" r:id="rId42"/>
    <p:sldId id="723" r:id="rId43"/>
    <p:sldId id="727" r:id="rId44"/>
    <p:sldId id="716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006600"/>
    <a:srgbClr val="FF0000"/>
    <a:srgbClr val="1D1D57"/>
    <a:srgbClr val="003300"/>
    <a:srgbClr val="FFFFCC"/>
    <a:srgbClr val="33669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88" autoAdjust="0"/>
    <p:restoredTop sz="94660"/>
  </p:normalViewPr>
  <p:slideViewPr>
    <p:cSldViewPr>
      <p:cViewPr varScale="1">
        <p:scale>
          <a:sx n="70" d="100"/>
          <a:sy n="70" d="100"/>
        </p:scale>
        <p:origin x="9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29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5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5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4B951B5-6EED-4FF0-9D70-1C2F6C8C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8C56F-E544-448A-82D4-6B26AC8C9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46CFB-4D3B-40DE-A107-65598138B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F69C5-8C0E-4724-9727-C0970270D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D236-8218-45EA-9FBD-6D8834DDF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4D303-8E0B-452B-9748-B429C00BD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0897C-D0E5-419C-8FBB-6651B3CD2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A019A-E004-48D8-AC17-F2CC07F3D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AE0FD-41AC-481B-915E-8E8366F62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B9A97-50AC-4932-930A-AB575E143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DCAD9-B177-4FB3-882E-AEA7FF8F0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FFED9-C45B-4798-9737-016ED8F74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42CD5-F6D8-4BFB-AFC0-342B45D02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BCF63-3425-44B3-B63A-94B94364F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35A53-4DA1-4429-A1CA-AD12E95C1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B2A99-F850-41E9-88BC-C2B754241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10A8D-8DCB-4F63-8C93-DBB1E7862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9AB46-E87D-488D-BDA5-B061D5AAA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56727-5390-4AAB-81F0-190DC6D8C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D03DF-8EDC-4DC8-855B-24255E34D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637B9-74BE-4557-BD02-81ACC9792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20672-F1EF-4393-815D-064D738B7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F20C1-19F2-44E9-ADE8-79CA80C27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EBC09-DA6D-4515-996D-5158E1426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F2AE6-F6D8-47C1-A0E6-82982C3EB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58271-8EAE-4959-B513-59B3F7732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4017B-1ED2-43D9-B4AE-425596538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13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C484BF2-831B-4F29-BF0A-AF3343542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1932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193200"/>
          </a:solidFill>
          <a:latin typeface="Dauphi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193200"/>
          </a:solidFill>
          <a:latin typeface="Dauphi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193200"/>
          </a:solidFill>
          <a:latin typeface="Dauphi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193200"/>
          </a:solidFill>
          <a:latin typeface="Dauphi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193200"/>
          </a:solidFill>
          <a:latin typeface="Dauphi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193200"/>
          </a:solidFill>
          <a:latin typeface="Dauphi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193200"/>
          </a:solidFill>
          <a:latin typeface="Dauphi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193200"/>
          </a:solidFill>
          <a:latin typeface="Dauphi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2D6FE46-CB12-4B54-843D-DABDCD522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88" r:id="rId2"/>
    <p:sldLayoutId id="2147483799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800" r:id="rId9"/>
    <p:sldLayoutId id="2147483794" r:id="rId10"/>
    <p:sldLayoutId id="21474837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257" y="1143001"/>
            <a:ext cx="74893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8214" y="3143250"/>
            <a:ext cx="59814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Book Antiqua" panose="02040602050305030304" pitchFamily="18" charset="0"/>
              </a:rPr>
              <a:t>TITLE OF THE </a:t>
            </a:r>
            <a:r>
              <a:rPr lang="en-US" sz="2100" dirty="0" smtClean="0">
                <a:latin typeface="Book Antiqua" panose="02040602050305030304" pitchFamily="18" charset="0"/>
              </a:rPr>
              <a:t>TOPIC-</a:t>
            </a:r>
          </a:p>
          <a:p>
            <a:pPr algn="ctr"/>
            <a:r>
              <a:rPr lang="en-US" sz="2100" dirty="0" smtClean="0">
                <a:latin typeface="Book Antiqua" panose="02040602050305030304" pitchFamily="18" charset="0"/>
              </a:rPr>
              <a:t>ACTIVATOR &amp; BIONATOR</a:t>
            </a:r>
            <a:endParaRPr lang="en-US" sz="21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714" y="4877368"/>
            <a:ext cx="85452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Book Antiqua" panose="02040602050305030304" pitchFamily="18" charset="0"/>
              </a:rPr>
              <a:t>DEPARTMENT OF ORTHODONTICS AND DENTOFACIAL ORTHOPAEDICS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0" y="857250"/>
            <a:ext cx="1393371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9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42803"/>
            <a:ext cx="8229600" cy="5410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dirty="0" smtClean="0"/>
              <a:t>Principle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Activator induces </a:t>
            </a:r>
            <a:r>
              <a:rPr lang="en-US" dirty="0" err="1" smtClean="0"/>
              <a:t>mucoskeletal</a:t>
            </a:r>
            <a:r>
              <a:rPr lang="en-US" dirty="0"/>
              <a:t> </a:t>
            </a:r>
            <a:r>
              <a:rPr lang="en-US" dirty="0" smtClean="0"/>
              <a:t>adaptation by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/>
              <a:t>I</a:t>
            </a:r>
            <a:r>
              <a:rPr lang="en-US" dirty="0" smtClean="0"/>
              <a:t>ntroducing new pattern of mandibular closure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Appliance fit loosely and </a:t>
            </a:r>
            <a:r>
              <a:rPr lang="en-US" dirty="0" err="1" smtClean="0"/>
              <a:t>pt</a:t>
            </a:r>
            <a:r>
              <a:rPr lang="en-US" dirty="0" smtClean="0"/>
              <a:t> has to move the mandible forward to engage the appliance  </a:t>
            </a:r>
          </a:p>
        </p:txBody>
      </p:sp>
      <p:pic>
        <p:nvPicPr>
          <p:cNvPr id="59395" name="Picture 4" descr="-activator gla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28600"/>
            <a:ext cx="2209800" cy="1597025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  <p:sp>
        <p:nvSpPr>
          <p:cNvPr id="2" name="Down Arrow 1"/>
          <p:cNvSpPr/>
          <p:nvPr/>
        </p:nvSpPr>
        <p:spPr>
          <a:xfrm>
            <a:off x="3886200" y="2896808"/>
            <a:ext cx="152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886200" y="4255613"/>
            <a:ext cx="152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7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>
          <a:xfrm>
            <a:off x="432179" y="239073"/>
            <a:ext cx="8229600" cy="5410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dirty="0" smtClean="0"/>
              <a:t>Principle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dirty="0" smtClean="0"/>
              <a:t>This will stretch the elevator muscles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4" y="991374"/>
            <a:ext cx="5466201" cy="3905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380" y="3429000"/>
            <a:ext cx="5662944" cy="342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3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81000"/>
            <a:ext cx="8610600" cy="687200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dirty="0" smtClean="0"/>
              <a:t>Stretching and contraction generates kinetic energy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                                              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                                               causes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Prevention of forward growth of maxilla and causing it to move distally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A reciprocal forward force on mandible</a:t>
            </a:r>
            <a:endParaRPr lang="en-US" dirty="0"/>
          </a:p>
        </p:txBody>
      </p:sp>
      <p:sp>
        <p:nvSpPr>
          <p:cNvPr id="2" name="Down Arrow 1"/>
          <p:cNvSpPr/>
          <p:nvPr/>
        </p:nvSpPr>
        <p:spPr>
          <a:xfrm>
            <a:off x="4038600" y="1143000"/>
            <a:ext cx="152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038600" y="3423491"/>
            <a:ext cx="152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9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09600"/>
            <a:ext cx="8229600" cy="4389437"/>
          </a:xfrm>
        </p:spPr>
        <p:txBody>
          <a:bodyPr>
            <a:normAutofit fontScale="92500"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b="1" dirty="0" smtClean="0"/>
              <a:t>Construction Bite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Diagnostic preparation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Patient compliance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Clinical assessment + Patient’s motivation potential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Study model analysis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Molar relationship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Nature of midline discrepancy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Symmetry of dental arches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Curve of </a:t>
            </a:r>
            <a:r>
              <a:rPr lang="en-US" dirty="0" err="1" smtClean="0"/>
              <a:t>Spee</a:t>
            </a:r>
            <a:endParaRPr lang="en-US" dirty="0" smtClean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Crowding and other dental discrepancies</a:t>
            </a:r>
          </a:p>
        </p:txBody>
      </p:sp>
      <p:pic>
        <p:nvPicPr>
          <p:cNvPr id="60419" name="Picture 4" descr="IMG_0092"/>
          <p:cNvPicPr>
            <a:picLocks noChangeAspect="1" noChangeArrowheads="1"/>
          </p:cNvPicPr>
          <p:nvPr/>
        </p:nvPicPr>
        <p:blipFill>
          <a:blip r:embed="rId2">
            <a:lum bright="6000" contrast="84000"/>
          </a:blip>
          <a:srcRect/>
          <a:stretch>
            <a:fillRect/>
          </a:stretch>
        </p:blipFill>
        <p:spPr bwMode="auto">
          <a:xfrm>
            <a:off x="7162800" y="754063"/>
            <a:ext cx="1703388" cy="2362200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60420" name="Picture 5" descr="IMG_0091"/>
          <p:cNvPicPr>
            <a:picLocks noChangeAspect="1" noChangeArrowheads="1"/>
          </p:cNvPicPr>
          <p:nvPr/>
        </p:nvPicPr>
        <p:blipFill>
          <a:blip r:embed="rId3">
            <a:lum bright="18000" contrast="36000"/>
          </a:blip>
          <a:srcRect/>
          <a:stretch>
            <a:fillRect/>
          </a:stretch>
        </p:blipFill>
        <p:spPr bwMode="auto">
          <a:xfrm>
            <a:off x="7162800" y="3810000"/>
            <a:ext cx="1712913" cy="2378075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6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6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6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6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6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66800"/>
            <a:ext cx="8229600" cy="4389437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dirty="0" smtClean="0"/>
              <a:t>Treatment planning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Anterior positioning of the mandible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Opening the bite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dirty="0" smtClean="0"/>
              <a:t>General rules for construction of the bite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Forward positioning of mandible 7-8mm ; vertical opening = 2-4 mm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Forward positioning 3-5 mm; vertical opening = 4-6 mm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8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4389437"/>
          </a:xfrm>
        </p:spPr>
        <p:txBody>
          <a:bodyPr/>
          <a:lstStyle/>
          <a:p>
            <a:r>
              <a:rPr lang="en-US" i="1" dirty="0"/>
              <a:t>Lower construction bite with marked mandibular </a:t>
            </a:r>
            <a:r>
              <a:rPr lang="en-US" i="1" dirty="0" smtClean="0"/>
              <a:t>forward positioning</a:t>
            </a:r>
            <a:r>
              <a:rPr lang="en-US" i="1" dirty="0"/>
              <a:t/>
            </a:r>
            <a:br>
              <a:rPr lang="en-US" i="1" dirty="0"/>
            </a:b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As </a:t>
            </a:r>
            <a:r>
              <a:rPr lang="en-US" dirty="0"/>
              <a:t>a rule of the thumb </a:t>
            </a:r>
            <a:r>
              <a:rPr lang="en-US" dirty="0" smtClean="0"/>
              <a:t>the anterior </a:t>
            </a:r>
            <a:r>
              <a:rPr lang="en-US" dirty="0"/>
              <a:t>advancement should not exceed more </a:t>
            </a:r>
            <a:r>
              <a:rPr lang="en-US" dirty="0" smtClean="0"/>
              <a:t>than 70</a:t>
            </a:r>
            <a:r>
              <a:rPr lang="en-US" dirty="0"/>
              <a:t>% of the most protrusive position, and vertically </a:t>
            </a:r>
            <a:r>
              <a:rPr lang="en-US" dirty="0" smtClean="0"/>
              <a:t>it should </a:t>
            </a:r>
            <a:r>
              <a:rPr lang="en-US" dirty="0"/>
              <a:t>be within the limits of inter occlusal clearance.</a:t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kind of an activator with marked sagittal advancement with minimal bite opening is called </a:t>
            </a:r>
            <a:r>
              <a:rPr lang="en-US" dirty="0" smtClean="0"/>
              <a:t>H-activator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Indicated </a:t>
            </a:r>
            <a:r>
              <a:rPr lang="en-US" dirty="0"/>
              <a:t>in persons with Class II Division </a:t>
            </a:r>
            <a:r>
              <a:rPr lang="en-US" dirty="0" smtClean="0"/>
              <a:t>1 malocclusion </a:t>
            </a:r>
            <a:r>
              <a:rPr lang="en-US" dirty="0"/>
              <a:t>with </a:t>
            </a:r>
            <a:r>
              <a:rPr lang="en-US" dirty="0" err="1"/>
              <a:t>horiozontal</a:t>
            </a:r>
            <a:r>
              <a:rPr lang="en-US" dirty="0"/>
              <a:t> growth </a:t>
            </a:r>
            <a:r>
              <a:rPr lang="en-US" dirty="0" smtClean="0"/>
              <a:t>pattern.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59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89437"/>
          </a:xfrm>
        </p:spPr>
        <p:txBody>
          <a:bodyPr/>
          <a:lstStyle/>
          <a:p>
            <a:r>
              <a:rPr lang="en-US" i="1" dirty="0"/>
              <a:t>High construction bite with slight anterior mandibular</a:t>
            </a:r>
            <a:br>
              <a:rPr lang="en-US" i="1" dirty="0"/>
            </a:br>
            <a:r>
              <a:rPr lang="en-US" i="1" dirty="0" smtClean="0"/>
              <a:t>positioning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Here </a:t>
            </a:r>
            <a:r>
              <a:rPr lang="en-US" dirty="0"/>
              <a:t>mandible is positioned anteriorly by 3-5 mm only</a:t>
            </a:r>
            <a:br>
              <a:rPr lang="en-US" dirty="0"/>
            </a:br>
            <a:r>
              <a:rPr lang="en-US" dirty="0"/>
              <a:t>and the bite is opened vertically by 4-6 mm.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kind of </a:t>
            </a:r>
            <a:r>
              <a:rPr lang="en-US" dirty="0"/>
              <a:t>activator constructed with minimal sagittal</a:t>
            </a:r>
            <a:br>
              <a:rPr lang="en-US" dirty="0"/>
            </a:br>
            <a:r>
              <a:rPr lang="en-US" dirty="0"/>
              <a:t>advancement but marked vertical opening is called a</a:t>
            </a:r>
            <a:br>
              <a:rPr lang="en-US" dirty="0"/>
            </a:br>
            <a:r>
              <a:rPr lang="en-US" dirty="0"/>
              <a:t>‘V’ </a:t>
            </a:r>
            <a:r>
              <a:rPr lang="en-US" dirty="0" smtClean="0"/>
              <a:t>activator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Indicated </a:t>
            </a:r>
            <a:r>
              <a:rPr lang="en-US" dirty="0"/>
              <a:t>in Class II Division </a:t>
            </a:r>
            <a:r>
              <a:rPr lang="en-US" dirty="0" smtClean="0"/>
              <a:t>1 malocclusion </a:t>
            </a:r>
            <a:r>
              <a:rPr lang="en-US" dirty="0"/>
              <a:t>with vertical growth pattern.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8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Construction bite without forward positioning of mandible</a:t>
            </a:r>
            <a:br>
              <a:rPr lang="en-US" i="1" dirty="0"/>
            </a:br>
            <a:r>
              <a:rPr lang="en-US" dirty="0"/>
              <a:t>It is done in cases with deep bite, and open bite</a:t>
            </a:r>
            <a:br>
              <a:rPr lang="en-US" dirty="0"/>
            </a:br>
            <a:endParaRPr lang="en-US" dirty="0" smtClean="0"/>
          </a:p>
          <a:p>
            <a:r>
              <a:rPr lang="en-US" i="1" dirty="0" smtClean="0"/>
              <a:t>Construction </a:t>
            </a:r>
            <a:r>
              <a:rPr lang="en-US" i="1" dirty="0"/>
              <a:t>bite with opening and posterior </a:t>
            </a:r>
            <a:r>
              <a:rPr lang="en-US" i="1" dirty="0" smtClean="0"/>
              <a:t>positioning of </a:t>
            </a:r>
            <a:r>
              <a:rPr lang="en-US" i="1" dirty="0"/>
              <a:t>the mandible</a:t>
            </a:r>
            <a:br>
              <a:rPr lang="en-US" i="1" dirty="0"/>
            </a:br>
            <a:r>
              <a:rPr lang="en-US" dirty="0"/>
              <a:t>In Class III cases bite is taken after </a:t>
            </a:r>
            <a:r>
              <a:rPr lang="en-US" dirty="0" err="1"/>
              <a:t>retruding</a:t>
            </a:r>
            <a:r>
              <a:rPr lang="en-US" dirty="0"/>
              <a:t> the</a:t>
            </a:r>
            <a:br>
              <a:rPr lang="en-US" dirty="0"/>
            </a:br>
            <a:r>
              <a:rPr lang="en-US" dirty="0"/>
              <a:t>mandible to a more posterior position. </a:t>
            </a:r>
          </a:p>
        </p:txBody>
      </p:sp>
    </p:spTree>
    <p:extLst>
      <p:ext uri="{BB962C8B-B14F-4D97-AF65-F5344CB8AC3E}">
        <p14:creationId xmlns:p14="http://schemas.microsoft.com/office/powerpoint/2010/main" val="21957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/>
              <a:t>Execution of the Construction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dirty="0" smtClean="0"/>
              <a:t> Bite technique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 horseshoe-shaped wax bite rim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Patient position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Gently guiding the mandible into the predetermined position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The softened wax bite rim is placed in the mouth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The edge-to-edge </a:t>
            </a:r>
            <a:r>
              <a:rPr lang="en-US" dirty="0" err="1" smtClean="0"/>
              <a:t>incisal</a:t>
            </a:r>
            <a:r>
              <a:rPr lang="en-US" dirty="0" smtClean="0"/>
              <a:t> relationship and midline registration.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Wax cut away from the labial of the central incisors- midline observed and a correct reproduction of the </a:t>
            </a:r>
            <a:r>
              <a:rPr lang="en-US" dirty="0" err="1" smtClean="0"/>
              <a:t>incisal</a:t>
            </a:r>
            <a:r>
              <a:rPr lang="en-US" dirty="0" smtClean="0"/>
              <a:t> relationship established. </a:t>
            </a:r>
          </a:p>
        </p:txBody>
      </p:sp>
      <p:pic>
        <p:nvPicPr>
          <p:cNvPr id="62468" name="Picture 4" descr="IMG_0092"/>
          <p:cNvPicPr>
            <a:picLocks noChangeAspect="1" noChangeArrowheads="1"/>
          </p:cNvPicPr>
          <p:nvPr/>
        </p:nvPicPr>
        <p:blipFill>
          <a:blip r:embed="rId2">
            <a:lum bright="6000" contrast="84000"/>
          </a:blip>
          <a:srcRect/>
          <a:stretch>
            <a:fillRect/>
          </a:stretch>
        </p:blipFill>
        <p:spPr bwMode="auto">
          <a:xfrm>
            <a:off x="5943600" y="1295400"/>
            <a:ext cx="1484313" cy="2057400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62469" name="Picture 5" descr="IMG_0091"/>
          <p:cNvPicPr>
            <a:picLocks noChangeAspect="1" noChangeArrowheads="1"/>
          </p:cNvPicPr>
          <p:nvPr/>
        </p:nvPicPr>
        <p:blipFill>
          <a:blip r:embed="rId3">
            <a:lum bright="-6000" contrast="72000"/>
          </a:blip>
          <a:srcRect/>
          <a:stretch>
            <a:fillRect/>
          </a:stretch>
        </p:blipFill>
        <p:spPr bwMode="auto">
          <a:xfrm>
            <a:off x="7575550" y="1281113"/>
            <a:ext cx="1492250" cy="2071687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eaLnBrk="1" hangingPunct="1"/>
            <a:r>
              <a:rPr lang="en-US" smtClean="0"/>
              <a:t>Wax is carefully removed from the mouth and checked on the upper and lower models 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The margins  trimmed with scissors - make sure the wax is close to all the cusps of the teeth.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hardened wax bite - chilled and checked once again in the mouth.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construction bite always be taken on the patient, </a:t>
            </a:r>
            <a:r>
              <a:rPr lang="en-US" smtClean="0">
                <a:solidFill>
                  <a:srgbClr val="FF0000"/>
                </a:solidFill>
              </a:rPr>
              <a:t>not on the articulated models.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25617" y="762000"/>
            <a:ext cx="6945086" cy="82731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232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872332"/>
              </p:ext>
            </p:extLst>
          </p:nvPr>
        </p:nvGraphicFramePr>
        <p:xfrm>
          <a:off x="1650160" y="1981200"/>
          <a:ext cx="6096000" cy="4000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3547805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522061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2827659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CORE AREAS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DOMAIN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CATEGORY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0390087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HISTORY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AFFECTIVE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DESIRE TO KNOW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282191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ACTIVATOR INDICATIONS &amp;</a:t>
                      </a:r>
                      <a:r>
                        <a:rPr lang="en-US" sz="1400" baseline="0" dirty="0" smtClean="0"/>
                        <a:t> CONTRAINDICATIONS</a:t>
                      </a:r>
                      <a:endParaRPr lang="en-US" sz="14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COGNITIVE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MUST KNOW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4517178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PRINCIPLE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COGNITIVE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MUST KNOW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855685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CONSTRUCTION BITE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PSYCHOMOTOR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NICE TO KNOW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837034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APPLIANCE FABRICATION  &amp; TRIMMING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PSYCHOMOTOR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MUST KNOW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481777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BIONATOR INDICATIONS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COGNITIVE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NICE TO KNOW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2883211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PHILOSOPHY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COGNITIVE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DESIRE TO KNOW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1869713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TYPES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COGNITIVE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MUST KNOW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9538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02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57200"/>
            <a:ext cx="8839200" cy="6172200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dirty="0" smtClean="0"/>
              <a:t> </a:t>
            </a:r>
            <a:r>
              <a:rPr lang="en-US" b="1" dirty="0"/>
              <a:t>Preparation of Wire Elements</a:t>
            </a:r>
            <a:br>
              <a:rPr lang="en-US" b="1" dirty="0"/>
            </a:br>
            <a:r>
              <a:rPr lang="en-US" dirty="0"/>
              <a:t>A labial bow is prepared with 0.8 or 0.9 mm wire. </a:t>
            </a:r>
            <a:r>
              <a:rPr lang="en-US" dirty="0" smtClean="0"/>
              <a:t>The ends </a:t>
            </a:r>
            <a:r>
              <a:rPr lang="en-US" dirty="0"/>
              <a:t>of the wire enter the acrylic body. The labial </a:t>
            </a:r>
            <a:r>
              <a:rPr lang="en-US" dirty="0" smtClean="0"/>
              <a:t>bow can </a:t>
            </a:r>
            <a:r>
              <a:rPr lang="en-US" dirty="0"/>
              <a:t>be active or passive.</a:t>
            </a:r>
            <a:br>
              <a:rPr lang="en-US" dirty="0"/>
            </a:b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b="1" dirty="0" smtClean="0"/>
              <a:t>Fabrication </a:t>
            </a:r>
            <a:r>
              <a:rPr lang="en-US" b="1" dirty="0"/>
              <a:t>of Acrylic Portions</a:t>
            </a:r>
            <a:br>
              <a:rPr lang="en-US" b="1" dirty="0"/>
            </a:br>
            <a:r>
              <a:rPr lang="en-US" dirty="0"/>
              <a:t>Appliance consists of three parts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dirty="0" smtClean="0"/>
              <a:t>    • </a:t>
            </a:r>
            <a:r>
              <a:rPr lang="en-US" dirty="0"/>
              <a:t>Maxillary part</a:t>
            </a:r>
            <a:br>
              <a:rPr lang="en-US" dirty="0"/>
            </a:br>
            <a:r>
              <a:rPr lang="en-US" dirty="0"/>
              <a:t>• Mandibular part</a:t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err="1"/>
              <a:t>Interocclusal</a:t>
            </a:r>
            <a:r>
              <a:rPr lang="en-US" dirty="0"/>
              <a:t> </a:t>
            </a:r>
            <a:r>
              <a:rPr lang="en-US" dirty="0" smtClean="0"/>
              <a:t>part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The maxillary and mandibular parts are same </a:t>
            </a:r>
            <a:r>
              <a:rPr lang="en-US" dirty="0" smtClean="0"/>
              <a:t>as \ the </a:t>
            </a:r>
            <a:r>
              <a:rPr lang="en-US" dirty="0"/>
              <a:t>acrylic portions of upper and lower Hawley’s </a:t>
            </a:r>
            <a:r>
              <a:rPr lang="en-US" dirty="0" smtClean="0"/>
              <a:t>plate, but </a:t>
            </a:r>
            <a:r>
              <a:rPr lang="en-US" dirty="0"/>
              <a:t>these are joined by an </a:t>
            </a:r>
            <a:r>
              <a:rPr lang="en-US" dirty="0" err="1"/>
              <a:t>interocclusal</a:t>
            </a:r>
            <a:r>
              <a:rPr lang="en-US" dirty="0"/>
              <a:t> part </a:t>
            </a:r>
            <a:r>
              <a:rPr lang="en-US" dirty="0" smtClean="0"/>
              <a:t>which makes </a:t>
            </a:r>
            <a:r>
              <a:rPr lang="en-US" dirty="0"/>
              <a:t>this appliance into a single block. 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dirty="0" smtClean="0"/>
              <a:t>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dirty="0" smtClean="0"/>
              <a:t>    The inter occlusal </a:t>
            </a:r>
            <a:r>
              <a:rPr lang="en-US" dirty="0"/>
              <a:t>portion has the indentations of upper </a:t>
            </a:r>
            <a:r>
              <a:rPr lang="en-US" dirty="0" smtClean="0"/>
              <a:t>and lower </a:t>
            </a:r>
            <a:r>
              <a:rPr lang="en-US" dirty="0"/>
              <a:t>teeth and caps the lower </a:t>
            </a:r>
            <a:r>
              <a:rPr lang="en-US" dirty="0" err="1"/>
              <a:t>anteriors</a:t>
            </a:r>
            <a:r>
              <a:rPr lang="en-US" dirty="0"/>
              <a:t>, </a:t>
            </a:r>
            <a:r>
              <a:rPr lang="en-US" dirty="0" smtClean="0"/>
              <a:t>which controls </a:t>
            </a:r>
            <a:r>
              <a:rPr lang="en-US" dirty="0"/>
              <a:t>their supra-eruption and </a:t>
            </a:r>
            <a:r>
              <a:rPr lang="en-US" dirty="0" err="1"/>
              <a:t>proclination</a:t>
            </a:r>
            <a:r>
              <a:rPr lang="en-US" dirty="0"/>
              <a:t>. </a:t>
            </a:r>
            <a:br>
              <a:rPr lang="en-US" dirty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599" y="152400"/>
            <a:ext cx="4910138" cy="3822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906" y="4191000"/>
            <a:ext cx="38195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8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Trimming of the Activator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82000" cy="57150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 </a:t>
            </a:r>
            <a:r>
              <a:rPr lang="en-US" dirty="0"/>
              <a:t>Activator therapy aims at providing a good </a:t>
            </a:r>
            <a:r>
              <a:rPr lang="en-US" dirty="0" smtClean="0"/>
              <a:t>skeletal as </a:t>
            </a:r>
            <a:r>
              <a:rPr lang="en-US" dirty="0"/>
              <a:t>well as </a:t>
            </a:r>
            <a:r>
              <a:rPr lang="en-US" dirty="0" err="1"/>
              <a:t>dentoalveolar</a:t>
            </a:r>
            <a:r>
              <a:rPr lang="en-US" dirty="0"/>
              <a:t> relationship of upper </a:t>
            </a:r>
            <a:r>
              <a:rPr lang="en-US" dirty="0" smtClean="0"/>
              <a:t>and lower </a:t>
            </a:r>
            <a:r>
              <a:rPr lang="en-US" dirty="0"/>
              <a:t>arches. </a:t>
            </a:r>
            <a:endParaRPr lang="en-US" dirty="0" smtClean="0"/>
          </a:p>
          <a:p>
            <a:pPr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However</a:t>
            </a:r>
            <a:r>
              <a:rPr lang="en-US" dirty="0"/>
              <a:t>, this is not possible by </a:t>
            </a:r>
            <a:r>
              <a:rPr lang="en-US" dirty="0" smtClean="0"/>
              <a:t>simply holding/posturing </a:t>
            </a:r>
            <a:r>
              <a:rPr lang="en-US" dirty="0"/>
              <a:t>the mandible forward, in a predetermined position, </a:t>
            </a:r>
            <a:r>
              <a:rPr lang="en-US" dirty="0" smtClean="0"/>
              <a:t>without appropriate </a:t>
            </a:r>
            <a:r>
              <a:rPr lang="en-US" dirty="0"/>
              <a:t>guidance </a:t>
            </a:r>
            <a:r>
              <a:rPr lang="en-US" dirty="0" smtClean="0"/>
              <a:t>for the </a:t>
            </a:r>
            <a:r>
              <a:rPr lang="en-US" dirty="0"/>
              <a:t>erupting teeth. </a:t>
            </a:r>
            <a:endParaRPr lang="en-US" dirty="0" smtClean="0"/>
          </a:p>
          <a:p>
            <a:pPr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Therefore</a:t>
            </a:r>
            <a:r>
              <a:rPr lang="en-US" dirty="0"/>
              <a:t>, to achieve a proper </a:t>
            </a:r>
            <a:r>
              <a:rPr lang="en-US" dirty="0" smtClean="0"/>
              <a:t>three dimensional </a:t>
            </a:r>
            <a:r>
              <a:rPr lang="en-US" dirty="0"/>
              <a:t>relationship of teeth, selective </a:t>
            </a:r>
            <a:r>
              <a:rPr lang="en-US" dirty="0" smtClean="0"/>
              <a:t>trimming of </a:t>
            </a:r>
            <a:r>
              <a:rPr lang="en-US" dirty="0"/>
              <a:t>the activator is carried out</a:t>
            </a:r>
            <a:r>
              <a:rPr lang="en-US" dirty="0" smtClean="0"/>
              <a:t>.</a:t>
            </a:r>
          </a:p>
          <a:p>
            <a:pPr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 </a:t>
            </a:r>
            <a:r>
              <a:rPr lang="en-US" dirty="0"/>
              <a:t>Trimming can be </a:t>
            </a:r>
            <a:r>
              <a:rPr lang="en-US" dirty="0" smtClean="0"/>
              <a:t>done at </a:t>
            </a:r>
            <a:r>
              <a:rPr lang="en-US" dirty="0"/>
              <a:t>the time of appliance insertion or as some </a:t>
            </a:r>
            <a:r>
              <a:rPr lang="en-US" dirty="0" smtClean="0"/>
              <a:t>clinicians suggest</a:t>
            </a:r>
            <a:r>
              <a:rPr lang="en-US" dirty="0"/>
              <a:t>, it can be done after about a week’s time. </a:t>
            </a:r>
            <a:br>
              <a:rPr lang="en-US" dirty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"/>
            <a:ext cx="8915400" cy="6096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b="1" dirty="0"/>
              <a:t>Trimming for Sagittal Control</a:t>
            </a:r>
            <a:br>
              <a:rPr lang="en-US" b="1" dirty="0"/>
            </a:br>
            <a:endParaRPr lang="en-US" b="1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dirty="0" smtClean="0"/>
              <a:t>a</a:t>
            </a:r>
            <a:r>
              <a:rPr lang="en-US" dirty="0"/>
              <a:t>. Class II correction: </a:t>
            </a:r>
            <a:endParaRPr lang="en-US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dirty="0" smtClean="0"/>
              <a:t>   to encourage </a:t>
            </a:r>
            <a:r>
              <a:rPr lang="en-US" dirty="0"/>
              <a:t>the mesial movement of the </a:t>
            </a:r>
            <a:r>
              <a:rPr lang="en-US" dirty="0" smtClean="0"/>
              <a:t>lower molar and </a:t>
            </a:r>
            <a:r>
              <a:rPr lang="en-US" dirty="0"/>
              <a:t>distal movement of the upper molar. </a:t>
            </a:r>
            <a:endParaRPr lang="en-US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dirty="0" smtClean="0"/>
              <a:t>   Therefore the </a:t>
            </a:r>
            <a:r>
              <a:rPr lang="en-US" dirty="0" err="1"/>
              <a:t>distopalatal</a:t>
            </a:r>
            <a:r>
              <a:rPr lang="en-US" dirty="0"/>
              <a:t> surface in the maxillary and </a:t>
            </a:r>
            <a:r>
              <a:rPr lang="en-US" dirty="0" err="1" smtClean="0"/>
              <a:t>mesio</a:t>
            </a:r>
            <a:r>
              <a:rPr lang="en-US" dirty="0"/>
              <a:t> </a:t>
            </a:r>
            <a:r>
              <a:rPr lang="en-US" dirty="0" smtClean="0"/>
              <a:t>lingual </a:t>
            </a:r>
            <a:r>
              <a:rPr lang="en-US" dirty="0"/>
              <a:t>surface in the mandibular </a:t>
            </a:r>
            <a:r>
              <a:rPr lang="en-US" dirty="0" smtClean="0"/>
              <a:t>posterior segments </a:t>
            </a:r>
            <a:r>
              <a:rPr lang="en-US" dirty="0"/>
              <a:t>are trimmed. 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3476625"/>
            <a:ext cx="5743575" cy="338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457200"/>
            <a:ext cx="6400800" cy="6096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b="1" dirty="0"/>
              <a:t>Trimming for Sagittal Control</a:t>
            </a:r>
            <a:br>
              <a:rPr lang="en-US" b="1" dirty="0"/>
            </a:br>
            <a:endParaRPr lang="en-US" b="1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b="1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b="1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dirty="0" smtClean="0"/>
              <a:t>b</a:t>
            </a:r>
            <a:r>
              <a:rPr lang="en-US" dirty="0"/>
              <a:t>. Protrusion of incisors</a:t>
            </a:r>
            <a:br>
              <a:rPr lang="en-US" dirty="0"/>
            </a:br>
            <a:r>
              <a:rPr lang="en-US" dirty="0"/>
              <a:t>• In this case lingual surfaces of teeth are </a:t>
            </a:r>
            <a:r>
              <a:rPr lang="en-US" dirty="0" smtClean="0"/>
              <a:t>loaded with </a:t>
            </a:r>
            <a:r>
              <a:rPr lang="en-US" dirty="0"/>
              <a:t>acrylic and a passive labial bow is given</a:t>
            </a:r>
            <a:br>
              <a:rPr lang="en-US" dirty="0"/>
            </a:br>
            <a:endParaRPr lang="en-US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dirty="0" smtClean="0"/>
              <a:t>c</a:t>
            </a:r>
            <a:r>
              <a:rPr lang="en-US" dirty="0"/>
              <a:t>. </a:t>
            </a:r>
            <a:r>
              <a:rPr lang="en-US" dirty="0" err="1"/>
              <a:t>Retrusion</a:t>
            </a:r>
            <a:r>
              <a:rPr lang="en-US" dirty="0"/>
              <a:t> of incisors</a:t>
            </a:r>
            <a:br>
              <a:rPr lang="en-US" dirty="0"/>
            </a:br>
            <a:r>
              <a:rPr lang="en-US" dirty="0"/>
              <a:t>• Here the lingual surface is made totally free </a:t>
            </a:r>
            <a:r>
              <a:rPr lang="en-US" dirty="0" smtClean="0"/>
              <a:t>of acrylic </a:t>
            </a:r>
            <a:r>
              <a:rPr lang="en-US" dirty="0"/>
              <a:t>and an active labial bow is given </a:t>
            </a:r>
            <a:br>
              <a:rPr lang="en-US" dirty="0"/>
            </a:b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615" y="1143000"/>
            <a:ext cx="2238375" cy="2812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967827"/>
            <a:ext cx="2223590" cy="281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1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38200"/>
            <a:ext cx="8610600" cy="4906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/>
              <a:t>Trimming for Vertical Control</a:t>
            </a:r>
            <a:br>
              <a:rPr lang="en-US" b="1" dirty="0"/>
            </a:br>
            <a:r>
              <a:rPr lang="en-US" i="1" dirty="0"/>
              <a:t>a. Intrusion of teeth </a:t>
            </a:r>
            <a:endParaRPr lang="en-US" i="1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   • </a:t>
            </a:r>
            <a:r>
              <a:rPr lang="en-US" dirty="0"/>
              <a:t>For this the incisal area is loaded with acrylic</a:t>
            </a:r>
            <a:br>
              <a:rPr lang="en-US" dirty="0"/>
            </a:br>
            <a:r>
              <a:rPr lang="en-US" dirty="0"/>
              <a:t>• Labial bow is placed below the </a:t>
            </a:r>
            <a:r>
              <a:rPr lang="en-US" dirty="0" smtClean="0"/>
              <a:t>greatest convexity </a:t>
            </a:r>
            <a:r>
              <a:rPr lang="en-US" dirty="0"/>
              <a:t>at the incisal area for intrusion</a:t>
            </a:r>
            <a:br>
              <a:rPr lang="en-US" dirty="0"/>
            </a:br>
            <a:r>
              <a:rPr lang="en-US" dirty="0"/>
              <a:t>• In case of intrusion of posteriors load </a:t>
            </a:r>
            <a:r>
              <a:rPr lang="en-US" dirty="0" smtClean="0"/>
              <a:t>the surfaces </a:t>
            </a:r>
            <a:r>
              <a:rPr lang="en-US" dirty="0"/>
              <a:t>of the teeth with acrylic</a:t>
            </a:r>
            <a:br>
              <a:rPr lang="en-US" dirty="0"/>
            </a:b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3947860"/>
            <a:ext cx="4724400" cy="294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686800" cy="4906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/>
              <a:t>Trimming for Vertical </a:t>
            </a:r>
            <a:r>
              <a:rPr lang="en-US" b="1" dirty="0" smtClean="0"/>
              <a:t>Control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b. Extrusion of teeth </a:t>
            </a:r>
            <a:endParaRPr lang="en-US" i="1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   • </a:t>
            </a:r>
            <a:r>
              <a:rPr lang="en-US" dirty="0"/>
              <a:t>Here the lingual surface is loaded above the </a:t>
            </a:r>
            <a:r>
              <a:rPr lang="en-US" dirty="0" smtClean="0"/>
              <a:t>area of </a:t>
            </a:r>
            <a:r>
              <a:rPr lang="en-US" dirty="0"/>
              <a:t>greatest convexity in the maxilla and </a:t>
            </a:r>
            <a:r>
              <a:rPr lang="en-US" dirty="0" smtClean="0"/>
              <a:t>below the </a:t>
            </a:r>
            <a:r>
              <a:rPr lang="en-US" dirty="0"/>
              <a:t>area of greatest convexity in the mandible</a:t>
            </a:r>
            <a:br>
              <a:rPr lang="en-US" dirty="0"/>
            </a:br>
            <a:r>
              <a:rPr lang="en-US" dirty="0"/>
              <a:t>• Also the labial bow can be placed at the </a:t>
            </a:r>
            <a:r>
              <a:rPr lang="en-US" dirty="0" smtClean="0"/>
              <a:t>gingival 1/3 </a:t>
            </a:r>
            <a:r>
              <a:rPr lang="en-US" dirty="0"/>
              <a:t>i.e. below the greatest convexity</a:t>
            </a:r>
            <a:br>
              <a:rPr lang="en-US" dirty="0"/>
            </a:br>
            <a:r>
              <a:rPr lang="en-US" dirty="0"/>
              <a:t>• In case of posterior extrusion the </a:t>
            </a:r>
            <a:r>
              <a:rPr lang="en-US" dirty="0" smtClean="0"/>
              <a:t>lingual surfaces </a:t>
            </a:r>
            <a:r>
              <a:rPr lang="en-US" dirty="0"/>
              <a:t>below the greatest convexity </a:t>
            </a:r>
            <a:r>
              <a:rPr lang="en-US" dirty="0" smtClean="0"/>
              <a:t>are loaded</a:t>
            </a:r>
            <a:r>
              <a:rPr lang="en-US" dirty="0"/>
              <a:t>. </a:t>
            </a:r>
            <a:br>
              <a:rPr lang="en-US" dirty="0"/>
            </a:b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038600"/>
            <a:ext cx="4191000" cy="2981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4389437"/>
          </a:xfrm>
        </p:spPr>
        <p:txBody>
          <a:bodyPr/>
          <a:lstStyle/>
          <a:p>
            <a:r>
              <a:rPr lang="en-US" b="1" dirty="0"/>
              <a:t>MANAGEMENT OF THE APPLIANCE</a:t>
            </a:r>
            <a:br>
              <a:rPr lang="en-US" b="1" dirty="0"/>
            </a:br>
            <a:r>
              <a:rPr lang="en-US" dirty="0" smtClean="0"/>
              <a:t>The </a:t>
            </a:r>
            <a:r>
              <a:rPr lang="en-US" dirty="0"/>
              <a:t>appliance is to be worn 2 to </a:t>
            </a:r>
            <a:r>
              <a:rPr lang="en-US" dirty="0" smtClean="0"/>
              <a:t>3 hours </a:t>
            </a:r>
            <a:r>
              <a:rPr lang="en-US" dirty="0"/>
              <a:t>during the day for the first week.</a:t>
            </a:r>
            <a:br>
              <a:rPr lang="en-US" dirty="0"/>
            </a:br>
            <a:r>
              <a:rPr lang="en-US" dirty="0"/>
              <a:t>During the second week the patient sleeps with the</a:t>
            </a:r>
            <a:br>
              <a:rPr lang="en-US" dirty="0"/>
            </a:br>
            <a:r>
              <a:rPr lang="en-US" dirty="0"/>
              <a:t>appliance in mouth and wears it for 1-3 hours each</a:t>
            </a:r>
            <a:br>
              <a:rPr lang="en-US" dirty="0"/>
            </a:br>
            <a:r>
              <a:rPr lang="en-US" dirty="0"/>
              <a:t>day.</a:t>
            </a:r>
            <a:br>
              <a:rPr lang="en-US" dirty="0"/>
            </a:br>
            <a:r>
              <a:rPr lang="en-US" dirty="0"/>
              <a:t>The appliance is checked during the third week to</a:t>
            </a:r>
            <a:br>
              <a:rPr lang="en-US" dirty="0"/>
            </a:br>
            <a:r>
              <a:rPr lang="en-US" dirty="0"/>
              <a:t>evaluate the trimming.</a:t>
            </a:r>
            <a:br>
              <a:rPr lang="en-US" dirty="0"/>
            </a:br>
            <a:r>
              <a:rPr lang="en-US" dirty="0"/>
              <a:t>If the patient is wearing the appliance without any</a:t>
            </a:r>
            <a:br>
              <a:rPr lang="en-US" dirty="0"/>
            </a:br>
            <a:r>
              <a:rPr lang="en-US" dirty="0"/>
              <a:t>difficulty and following the instructions, checkup</a:t>
            </a:r>
            <a:br>
              <a:rPr lang="en-US" dirty="0"/>
            </a:br>
            <a:r>
              <a:rPr lang="en-US" dirty="0"/>
              <a:t>appointments are scheduled every 6 weeks.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858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7" descr="Biona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438400"/>
            <a:ext cx="4267200" cy="2986088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524000"/>
          </a:xfrm>
          <a:extLst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BIONATOR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folHlink"/>
                </a:solidFill>
              </a:rPr>
              <a:t>The Bionator—a Modified Activator</a:t>
            </a: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Developed by Balter (1905)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mtClean="0"/>
          </a:p>
          <a:p>
            <a:pPr algn="just" eaLnBrk="1" hangingPunct="1">
              <a:buFontTx/>
              <a:buNone/>
            </a:pPr>
            <a:r>
              <a:rPr lang="en-US" smtClean="0">
                <a:solidFill>
                  <a:schemeClr val="tx2"/>
                </a:solidFill>
              </a:rPr>
              <a:t>Advantages over activator</a:t>
            </a:r>
            <a:endParaRPr lang="en-US" i="1" smtClean="0">
              <a:solidFill>
                <a:schemeClr val="tx2"/>
              </a:solidFill>
            </a:endParaRPr>
          </a:p>
          <a:p>
            <a:pPr algn="just" eaLnBrk="1" hangingPunct="1"/>
            <a:r>
              <a:rPr lang="en-US" smtClean="0"/>
              <a:t>Considerably less bulky than the activator.</a:t>
            </a:r>
          </a:p>
          <a:p>
            <a:pPr algn="just" eaLnBrk="1" hangingPunct="1"/>
            <a:r>
              <a:rPr lang="en-US" smtClean="0"/>
              <a:t> It  lacks the part covering the anterior section of the palate, which is contiguous to the tongue. </a:t>
            </a:r>
          </a:p>
          <a:p>
            <a:pPr algn="just" eaLnBrk="1" hangingPunct="1"/>
            <a:r>
              <a:rPr lang="en-US" smtClean="0"/>
              <a:t>Children  able to speak normally, though the appliance fits loosely in the mouth.</a:t>
            </a:r>
          </a:p>
          <a:p>
            <a:pPr algn="just" eaLnBrk="1" hangingPunct="1"/>
            <a:r>
              <a:rPr lang="en-US" smtClean="0"/>
              <a:t>the bionator can be worn day and night except at meals.</a:t>
            </a:r>
          </a:p>
          <a:p>
            <a:pPr algn="just" eaLnBrk="1" hangingPunct="1"/>
            <a:r>
              <a:rPr lang="en-US" smtClean="0"/>
              <a:t>An important feature - its freedom of movement in the oral cavity.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6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6" grpId="0" animBg="1"/>
      <p:bldP spid="2160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CONTENTS: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89437"/>
          </a:xfrm>
        </p:spPr>
        <p:txBody>
          <a:bodyPr/>
          <a:lstStyle/>
          <a:p>
            <a:r>
              <a:rPr lang="en-US" b="1" i="1" u="sng" dirty="0" smtClean="0"/>
              <a:t>ACTIVATOR</a:t>
            </a:r>
          </a:p>
          <a:p>
            <a:r>
              <a:rPr lang="en-US" dirty="0" smtClean="0"/>
              <a:t>HISTORY</a:t>
            </a:r>
          </a:p>
          <a:p>
            <a:r>
              <a:rPr lang="en-US" dirty="0" smtClean="0"/>
              <a:t>INDICATIONS &amp; CONTRAINDICATIONS</a:t>
            </a:r>
          </a:p>
          <a:p>
            <a:r>
              <a:rPr lang="en-US" dirty="0" smtClean="0"/>
              <a:t>PRINCIPLE</a:t>
            </a:r>
          </a:p>
          <a:p>
            <a:r>
              <a:rPr lang="en-US" dirty="0" smtClean="0"/>
              <a:t>CONSTRUCTION BITE</a:t>
            </a:r>
          </a:p>
          <a:p>
            <a:r>
              <a:rPr lang="en-US" dirty="0" smtClean="0"/>
              <a:t>APPLIANCE FABRICATION </a:t>
            </a:r>
          </a:p>
          <a:p>
            <a:r>
              <a:rPr lang="en-US" dirty="0" smtClean="0"/>
              <a:t>TRIMMING OF ACTIVATOR</a:t>
            </a:r>
          </a:p>
          <a:p>
            <a:r>
              <a:rPr lang="en-US" b="1" i="1" u="sng" dirty="0" smtClean="0"/>
              <a:t>BIONATOR</a:t>
            </a:r>
          </a:p>
          <a:p>
            <a:r>
              <a:rPr lang="en-US" dirty="0" smtClean="0"/>
              <a:t>INDICATIONS</a:t>
            </a:r>
          </a:p>
          <a:p>
            <a:r>
              <a:rPr lang="en-US" dirty="0" smtClean="0"/>
              <a:t>PHILOSOPHY</a:t>
            </a:r>
          </a:p>
          <a:p>
            <a:r>
              <a:rPr lang="en-US" dirty="0" smtClean="0"/>
              <a:t>TYPES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3679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006600"/>
                </a:solidFill>
              </a:rPr>
              <a:t>Indications </a:t>
            </a:r>
          </a:p>
          <a:p>
            <a:pPr eaLnBrk="1" hangingPunct="1">
              <a:lnSpc>
                <a:spcPct val="120000"/>
              </a:lnSpc>
            </a:pPr>
            <a:r>
              <a:rPr lang="en-US" b="1" smtClean="0"/>
              <a:t> </a:t>
            </a:r>
            <a:r>
              <a:rPr lang="en-US" smtClean="0"/>
              <a:t>The dental arches are well aligned originally.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/>
              <a:t> The mandible is in a posterior position (i.e., functional retrusion).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/>
              <a:t> The skeletal discrepancy is not too severe.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/>
              <a:t> A labial tipping of the upper incisors is evident.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Contraindications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dirty="0" smtClean="0"/>
              <a:t>	1. The Class II relationship is caused by maxillary </a:t>
            </a:r>
            <a:r>
              <a:rPr lang="en-US" dirty="0" err="1" smtClean="0"/>
              <a:t>prognathism</a:t>
            </a:r>
            <a:r>
              <a:rPr lang="en-US" dirty="0" smtClean="0"/>
              <a:t>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dirty="0" smtClean="0"/>
              <a:t>	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dirty="0" smtClean="0"/>
              <a:t>	2. A vertical growth pattern is present.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dirty="0" smtClean="0"/>
              <a:t>	</a:t>
            </a: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dirty="0" smtClean="0"/>
              <a:t>	3. Labial tipping of the lower incisors is evident. </a:t>
            </a: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Anterior posturing of the mandible with simultaneous </a:t>
            </a:r>
            <a:r>
              <a:rPr lang="en-US" dirty="0" err="1" smtClean="0"/>
              <a:t>uprighting</a:t>
            </a:r>
            <a:r>
              <a:rPr lang="en-US" dirty="0" smtClean="0"/>
              <a:t> of the lower incisors cannot be performed with the </a:t>
            </a:r>
            <a:r>
              <a:rPr lang="en-US" dirty="0" err="1" smtClean="0"/>
              <a:t>bionator</a:t>
            </a:r>
            <a:r>
              <a:rPr lang="en-US" dirty="0" smtClean="0"/>
              <a:t>.</a:t>
            </a: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0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437"/>
          </a:xfrm>
        </p:spPr>
        <p:txBody>
          <a:bodyPr/>
          <a:lstStyle/>
          <a:p>
            <a:r>
              <a:rPr lang="en-US" dirty="0"/>
              <a:t>According to </a:t>
            </a:r>
            <a:r>
              <a:rPr lang="en-US" dirty="0" err="1"/>
              <a:t>Balters</a:t>
            </a:r>
            <a:r>
              <a:rPr lang="en-US" dirty="0"/>
              <a:t>, “the equilibrium between the</a:t>
            </a:r>
            <a:br>
              <a:rPr lang="en-US" dirty="0"/>
            </a:br>
            <a:r>
              <a:rPr lang="en-US" dirty="0"/>
              <a:t>tongue and the </a:t>
            </a:r>
            <a:r>
              <a:rPr lang="en-US" dirty="0" err="1"/>
              <a:t>circumoral</a:t>
            </a:r>
            <a:r>
              <a:rPr lang="en-US" dirty="0"/>
              <a:t> muscles is responsible for</a:t>
            </a:r>
            <a:br>
              <a:rPr lang="en-US" dirty="0"/>
            </a:br>
            <a:r>
              <a:rPr lang="en-US" dirty="0"/>
              <a:t>the shape of the dental arches and that the functional</a:t>
            </a:r>
            <a:br>
              <a:rPr lang="en-US" dirty="0"/>
            </a:br>
            <a:r>
              <a:rPr lang="en-US" dirty="0"/>
              <a:t>space for the tongue is essential for the normal</a:t>
            </a:r>
            <a:br>
              <a:rPr lang="en-US" dirty="0"/>
            </a:br>
            <a:r>
              <a:rPr lang="en-US" dirty="0"/>
              <a:t>development of the orofacial system” </a:t>
            </a:r>
            <a:endParaRPr lang="en-US" dirty="0" smtClean="0"/>
          </a:p>
          <a:p>
            <a:r>
              <a:rPr lang="en-US" dirty="0" err="1" smtClean="0"/>
              <a:t>Balters</a:t>
            </a:r>
            <a:r>
              <a:rPr lang="en-US" dirty="0" smtClean="0"/>
              <a:t> </a:t>
            </a:r>
            <a:r>
              <a:rPr lang="en-US" dirty="0"/>
              <a:t>designed an </a:t>
            </a:r>
            <a:r>
              <a:rPr lang="en-US" dirty="0" smtClean="0"/>
              <a:t>appliance, which </a:t>
            </a:r>
            <a:r>
              <a:rPr lang="en-US" dirty="0"/>
              <a:t>could take advantage of tongue posture. </a:t>
            </a:r>
            <a:endParaRPr lang="en-US" dirty="0" smtClean="0"/>
          </a:p>
          <a:p>
            <a:r>
              <a:rPr lang="en-US" dirty="0" smtClean="0"/>
              <a:t>Thus he </a:t>
            </a:r>
            <a:r>
              <a:rPr lang="en-US" dirty="0"/>
              <a:t>constructed an appliance whereby the </a:t>
            </a:r>
            <a:r>
              <a:rPr lang="en-US" dirty="0" smtClean="0"/>
              <a:t>mandible was </a:t>
            </a:r>
            <a:r>
              <a:rPr lang="en-US" dirty="0"/>
              <a:t>positioned anteriorly, with the incisors in an </a:t>
            </a:r>
            <a:r>
              <a:rPr lang="en-US" dirty="0" smtClean="0"/>
              <a:t>edge to </a:t>
            </a:r>
            <a:r>
              <a:rPr lang="en-US" dirty="0"/>
              <a:t>edge position. 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828800" y="6858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PHILOSOPHY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03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89437"/>
          </a:xfrm>
        </p:spPr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forward positioning brought </a:t>
            </a:r>
            <a:r>
              <a:rPr lang="en-US" dirty="0" smtClean="0"/>
              <a:t>the dorsum </a:t>
            </a:r>
            <a:r>
              <a:rPr lang="en-US" dirty="0"/>
              <a:t>of the tongue in contact with the soft </a:t>
            </a:r>
            <a:r>
              <a:rPr lang="en-US" dirty="0" smtClean="0"/>
              <a:t>palate and </a:t>
            </a:r>
            <a:r>
              <a:rPr lang="en-US" dirty="0"/>
              <a:t>helped accomplish lip </a:t>
            </a:r>
            <a:r>
              <a:rPr lang="en-US" dirty="0" smtClean="0"/>
              <a:t>closure.</a:t>
            </a:r>
          </a:p>
          <a:p>
            <a:r>
              <a:rPr lang="en-US" dirty="0" smtClean="0"/>
              <a:t>Thus </a:t>
            </a:r>
            <a:r>
              <a:rPr lang="en-US" dirty="0"/>
              <a:t>the principle of </a:t>
            </a:r>
            <a:r>
              <a:rPr lang="en-US" dirty="0" err="1"/>
              <a:t>bionator</a:t>
            </a:r>
            <a:r>
              <a:rPr lang="en-US" dirty="0"/>
              <a:t> is not to activate the</a:t>
            </a:r>
            <a:br>
              <a:rPr lang="en-US" dirty="0"/>
            </a:br>
            <a:r>
              <a:rPr lang="en-US" dirty="0"/>
              <a:t>muscles but to modulate muscle activity, </a:t>
            </a:r>
          </a:p>
          <a:p>
            <a:r>
              <a:rPr lang="en-US" dirty="0" smtClean="0"/>
              <a:t>Thereby enhancing </a:t>
            </a:r>
            <a:r>
              <a:rPr lang="en-US" dirty="0"/>
              <a:t>the normal development of the </a:t>
            </a:r>
            <a:r>
              <a:rPr lang="en-US" dirty="0" smtClean="0"/>
              <a:t>inherent growth </a:t>
            </a:r>
            <a:r>
              <a:rPr lang="en-US" dirty="0"/>
              <a:t>pattern and eliminate abnormal and</a:t>
            </a:r>
            <a:br>
              <a:rPr lang="en-US" dirty="0"/>
            </a:br>
            <a:r>
              <a:rPr lang="en-US" dirty="0"/>
              <a:t>potentially deforming environmental factors.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16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BIONATOR TYPES	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Standard Appliance.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The Open-Bite Appliance.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Class 3 appliance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b="1" dirty="0" smtClean="0"/>
          </a:p>
        </p:txBody>
      </p:sp>
      <p:pic>
        <p:nvPicPr>
          <p:cNvPr id="88068" name="Picture 5" descr="Biona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209800"/>
            <a:ext cx="3581400" cy="2506663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4389437"/>
          </a:xfrm>
        </p:spPr>
        <p:txBody>
          <a:bodyPr/>
          <a:lstStyle/>
          <a:p>
            <a:r>
              <a:rPr lang="en-US" b="1" dirty="0" smtClean="0"/>
              <a:t>Standard Appliance </a:t>
            </a:r>
          </a:p>
          <a:p>
            <a:r>
              <a:rPr lang="en-US" dirty="0" smtClean="0"/>
              <a:t>It </a:t>
            </a:r>
            <a:r>
              <a:rPr lang="en-US" dirty="0"/>
              <a:t>consists of a lower horse-shoe shaped acrylic lingual</a:t>
            </a:r>
            <a:br>
              <a:rPr lang="en-US" dirty="0"/>
            </a:br>
            <a:r>
              <a:rPr lang="en-US" dirty="0"/>
              <a:t>plate extending from the distal of the last erupted</a:t>
            </a:r>
            <a:br>
              <a:rPr lang="en-US" dirty="0"/>
            </a:br>
            <a:r>
              <a:rPr lang="en-US" dirty="0"/>
              <a:t>molar to the corresponding point on the other </a:t>
            </a:r>
            <a:r>
              <a:rPr lang="en-US" dirty="0" smtClean="0"/>
              <a:t>side. </a:t>
            </a:r>
          </a:p>
          <a:p>
            <a:r>
              <a:rPr lang="en-US" dirty="0" smtClean="0"/>
              <a:t>For </a:t>
            </a:r>
            <a:r>
              <a:rPr lang="en-US" dirty="0"/>
              <a:t>the upper arch the appliance has only posterior</a:t>
            </a:r>
            <a:br>
              <a:rPr lang="en-US" dirty="0"/>
            </a:br>
            <a:r>
              <a:rPr lang="en-US" dirty="0"/>
              <a:t>lingual extensions that cover the molar and premolar</a:t>
            </a:r>
            <a:br>
              <a:rPr lang="en-US" dirty="0"/>
            </a:br>
            <a:r>
              <a:rPr lang="en-US" dirty="0"/>
              <a:t>regions. The anterior portion is open from canine to</a:t>
            </a:r>
            <a:br>
              <a:rPr lang="en-US" dirty="0"/>
            </a:br>
            <a:r>
              <a:rPr lang="en-US" dirty="0" smtClean="0"/>
              <a:t>canine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622912"/>
            <a:ext cx="5181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6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4389437"/>
          </a:xfrm>
        </p:spPr>
        <p:txBody>
          <a:bodyPr/>
          <a:lstStyle/>
          <a:p>
            <a:r>
              <a:rPr lang="en-US" b="1" dirty="0" smtClean="0"/>
              <a:t>Standard Appliance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palatal bar is formed of 1.2 mm hard stainless</a:t>
            </a:r>
            <a:br>
              <a:rPr lang="en-US" dirty="0"/>
            </a:br>
            <a:r>
              <a:rPr lang="en-US" dirty="0"/>
              <a:t>steel wire extending from the top edges of the lingual</a:t>
            </a:r>
            <a:br>
              <a:rPr lang="en-US" dirty="0"/>
            </a:br>
            <a:r>
              <a:rPr lang="en-US" dirty="0"/>
              <a:t>acrylic flanges in the middle area of the deciduous first</a:t>
            </a:r>
            <a:br>
              <a:rPr lang="en-US" dirty="0"/>
            </a:br>
            <a:r>
              <a:rPr lang="en-US" dirty="0"/>
              <a:t>molars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palatal bar forms an </a:t>
            </a:r>
            <a:r>
              <a:rPr lang="en-US" dirty="0" smtClean="0"/>
              <a:t>oval, posteriorly </a:t>
            </a:r>
            <a:r>
              <a:rPr lang="en-US" dirty="0"/>
              <a:t>directed loop that orients the tongue </a:t>
            </a:r>
            <a:r>
              <a:rPr lang="en-US" dirty="0" smtClean="0"/>
              <a:t>and mandible </a:t>
            </a:r>
            <a:r>
              <a:rPr lang="en-US" dirty="0"/>
              <a:t>anteriorly to achieve a Class I </a:t>
            </a:r>
            <a:r>
              <a:rPr lang="en-US" dirty="0" smtClean="0"/>
              <a:t>relationship.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3962400"/>
            <a:ext cx="39433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2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4389437"/>
          </a:xfrm>
        </p:spPr>
        <p:txBody>
          <a:bodyPr/>
          <a:lstStyle/>
          <a:p>
            <a:r>
              <a:rPr lang="en-US" b="1" dirty="0" smtClean="0"/>
              <a:t>Standard Appliance </a:t>
            </a:r>
          </a:p>
          <a:p>
            <a:r>
              <a:rPr lang="en-US" dirty="0" smtClean="0"/>
              <a:t>The </a:t>
            </a:r>
            <a:r>
              <a:rPr lang="en-US" dirty="0"/>
              <a:t>labial bow is made from 0.9 mm hard stainless</a:t>
            </a:r>
            <a:br>
              <a:rPr lang="en-US" dirty="0"/>
            </a:br>
            <a:r>
              <a:rPr lang="en-US" dirty="0"/>
              <a:t>steel.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starts above the contact point between the</a:t>
            </a:r>
            <a:br>
              <a:rPr lang="en-US" dirty="0"/>
            </a:br>
            <a:r>
              <a:rPr lang="en-US" dirty="0"/>
              <a:t>canine and deciduous upper first molar/ premolar. </a:t>
            </a:r>
            <a:endParaRPr lang="en-US" dirty="0" smtClean="0"/>
          </a:p>
          <a:p>
            <a:r>
              <a:rPr lang="en-US" dirty="0" smtClean="0"/>
              <a:t>It</a:t>
            </a:r>
            <a:r>
              <a:rPr lang="en-US" dirty="0"/>
              <a:t> </a:t>
            </a:r>
            <a:r>
              <a:rPr lang="en-US" dirty="0" smtClean="0"/>
              <a:t>then </a:t>
            </a:r>
            <a:r>
              <a:rPr lang="en-US" dirty="0"/>
              <a:t>extends vertically, making a rounded 90° bend</a:t>
            </a:r>
            <a:br>
              <a:rPr lang="en-US" dirty="0"/>
            </a:br>
            <a:r>
              <a:rPr lang="en-US" dirty="0"/>
              <a:t>to the distal along the middle of the crowns of the</a:t>
            </a:r>
            <a:br>
              <a:rPr lang="en-US" dirty="0"/>
            </a:br>
            <a:r>
              <a:rPr lang="en-US" dirty="0"/>
              <a:t>posterior teeth and extends as far as the embrasure</a:t>
            </a:r>
            <a:br>
              <a:rPr lang="en-US" dirty="0"/>
            </a:br>
            <a:r>
              <a:rPr lang="en-US" dirty="0"/>
              <a:t>between deciduous 2nd molar and permanent 1st</a:t>
            </a:r>
            <a:br>
              <a:rPr lang="en-US" dirty="0"/>
            </a:br>
            <a:r>
              <a:rPr lang="en-US" dirty="0"/>
              <a:t>molar. 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5105400"/>
            <a:ext cx="6172200" cy="143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7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389437"/>
          </a:xfrm>
        </p:spPr>
        <p:txBody>
          <a:bodyPr/>
          <a:lstStyle/>
          <a:p>
            <a:r>
              <a:rPr lang="en-US" b="1" dirty="0"/>
              <a:t>Open Bite Appliance</a:t>
            </a:r>
            <a:br>
              <a:rPr lang="en-US" b="1" dirty="0"/>
            </a:br>
            <a:r>
              <a:rPr lang="en-US" dirty="0"/>
              <a:t>This is used to inhibit abnormal posture and function</a:t>
            </a:r>
            <a:br>
              <a:rPr lang="en-US" dirty="0"/>
            </a:br>
            <a:r>
              <a:rPr lang="en-US" dirty="0"/>
              <a:t>of the tongue.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construction bite is kept as low </a:t>
            </a:r>
            <a:r>
              <a:rPr lang="en-US" dirty="0" smtClean="0"/>
              <a:t>as possible </a:t>
            </a:r>
            <a:r>
              <a:rPr lang="en-US" dirty="0"/>
              <a:t>with acrylic bite blocks between the </a:t>
            </a:r>
            <a:r>
              <a:rPr lang="en-US" dirty="0" smtClean="0"/>
              <a:t>posterior teeth </a:t>
            </a:r>
            <a:r>
              <a:rPr lang="en-US" dirty="0"/>
              <a:t>to prevent their extrusion.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acrylic portion </a:t>
            </a:r>
            <a:r>
              <a:rPr lang="en-US" dirty="0" smtClean="0"/>
              <a:t>of the </a:t>
            </a:r>
            <a:r>
              <a:rPr lang="en-US" dirty="0"/>
              <a:t>lower lingual part extends onto /</a:t>
            </a:r>
            <a:r>
              <a:rPr lang="en-US" dirty="0" err="1"/>
              <a:t>upto</a:t>
            </a:r>
            <a:r>
              <a:rPr lang="en-US" dirty="0"/>
              <a:t> the </a:t>
            </a:r>
            <a:r>
              <a:rPr lang="en-US" dirty="0" smtClean="0"/>
              <a:t>upper incisor </a:t>
            </a:r>
            <a:r>
              <a:rPr lang="en-US" dirty="0"/>
              <a:t>region as lingual shield, to prevent </a:t>
            </a:r>
            <a:r>
              <a:rPr lang="en-US" dirty="0" smtClean="0"/>
              <a:t>tongue movements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labial bow is quite similar with the exception</a:t>
            </a:r>
            <a:br>
              <a:rPr lang="en-US" dirty="0"/>
            </a:br>
            <a:r>
              <a:rPr lang="en-US" dirty="0"/>
              <a:t>that the wire runs approximately between the incisal</a:t>
            </a:r>
            <a:br>
              <a:rPr lang="en-US" dirty="0"/>
            </a:br>
            <a:r>
              <a:rPr lang="en-US" dirty="0" smtClean="0"/>
              <a:t>edges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3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389437"/>
          </a:xfrm>
        </p:spPr>
        <p:txBody>
          <a:bodyPr/>
          <a:lstStyle/>
          <a:p>
            <a:r>
              <a:rPr lang="en-US" b="1" dirty="0"/>
              <a:t>Class III or Reverse </a:t>
            </a:r>
            <a:r>
              <a:rPr lang="en-US" b="1" dirty="0" err="1" smtClean="0"/>
              <a:t>Bionator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dirty="0" smtClean="0"/>
              <a:t>This </a:t>
            </a:r>
            <a:r>
              <a:rPr lang="en-US" dirty="0"/>
              <a:t>type of appliance is used to encourage the</a:t>
            </a:r>
            <a:br>
              <a:rPr lang="en-US" dirty="0"/>
            </a:br>
            <a:r>
              <a:rPr lang="en-US" dirty="0"/>
              <a:t>development of maxilla.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bite is taken in </a:t>
            </a:r>
            <a:r>
              <a:rPr lang="en-US" dirty="0" smtClean="0"/>
              <a:t>most possible </a:t>
            </a:r>
            <a:r>
              <a:rPr lang="en-US" dirty="0" err="1"/>
              <a:t>retruded</a:t>
            </a:r>
            <a:r>
              <a:rPr lang="en-US" dirty="0"/>
              <a:t> position, to allow labial </a:t>
            </a:r>
            <a:r>
              <a:rPr lang="en-US" dirty="0" smtClean="0"/>
              <a:t>movement of </a:t>
            </a:r>
            <a:r>
              <a:rPr lang="en-US" dirty="0"/>
              <a:t>the maxillary incisors and reciprocally a </a:t>
            </a:r>
            <a:r>
              <a:rPr lang="en-US" dirty="0" smtClean="0"/>
              <a:t>slight restrictive </a:t>
            </a:r>
            <a:r>
              <a:rPr lang="en-US" dirty="0"/>
              <a:t>effect on the lower arch.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bite is </a:t>
            </a:r>
            <a:r>
              <a:rPr lang="en-US" dirty="0" smtClean="0"/>
              <a:t>opened about </a:t>
            </a:r>
            <a:r>
              <a:rPr lang="en-US" dirty="0"/>
              <a:t>2 mm only in the </a:t>
            </a:r>
            <a:r>
              <a:rPr lang="en-US" dirty="0" err="1"/>
              <a:t>interincisal</a:t>
            </a:r>
            <a:r>
              <a:rPr lang="en-US" dirty="0"/>
              <a:t> region.</a:t>
            </a:r>
            <a:br>
              <a:rPr lang="en-US" dirty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786" y="4648200"/>
            <a:ext cx="6232427" cy="146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Activator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Activator is a loose fitting appliance which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designed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Andreasen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Haupl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retrognathic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mandible.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form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appliance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came through various stages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development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with the concept of ‘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bite jumping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introduced by Norman Kingsley (1879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followed by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Hotz’s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Vorbissplatte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was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modification of Kingsley’s plate and was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to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retrognathic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mandible with deep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bite.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324" name="Picture 4" descr="-activator gla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28600"/>
            <a:ext cx="2209800" cy="1597025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33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61" y="1447800"/>
            <a:ext cx="681725" cy="3551831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017334"/>
              </p:ext>
            </p:extLst>
          </p:nvPr>
        </p:nvGraphicFramePr>
        <p:xfrm>
          <a:off x="990600" y="228600"/>
          <a:ext cx="7243432" cy="6389903"/>
        </p:xfrm>
        <a:graphic>
          <a:graphicData uri="http://schemas.openxmlformats.org/drawingml/2006/table">
            <a:tbl>
              <a:tblPr/>
              <a:tblGrid>
                <a:gridCol w="7243432">
                  <a:extLst>
                    <a:ext uri="{9D8B030D-6E8A-4147-A177-3AD203B41FA5}">
                      <a16:colId xmlns:a16="http://schemas.microsoft.com/office/drawing/2014/main" val="2560010569"/>
                    </a:ext>
                  </a:extLst>
                </a:gridCol>
              </a:tblGrid>
              <a:tr h="3129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effectLst/>
                        </a:rPr>
                        <a:t>ACTIVATOR</a:t>
                      </a:r>
                      <a:endParaRPr lang="en-US" sz="3200" dirty="0">
                        <a:effectLst/>
                      </a:endParaRPr>
                    </a:p>
                  </a:txBody>
                  <a:tcPr marL="74515" marR="74515" marT="37258" marB="3725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6418166"/>
                  </a:ext>
                </a:extLst>
              </a:tr>
              <a:tr h="479341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Activator is a tooth-borne appliance </a:t>
                      </a:r>
                      <a:endParaRPr lang="en-US" sz="54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2778529"/>
                  </a:ext>
                </a:extLst>
              </a:tr>
              <a:tr h="312900">
                <a:tc>
                  <a:txBody>
                    <a:bodyPr/>
                    <a:lstStyle/>
                    <a:p>
                      <a:r>
                        <a:rPr lang="en-US" sz="2400" b="0" i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This is a loose-ftting appliance </a:t>
                      </a:r>
                      <a:endParaRPr lang="en-US" sz="54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8194732"/>
                  </a:ext>
                </a:extLst>
              </a:tr>
              <a:tr h="838848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Activates the muscle, hence called </a:t>
                      </a:r>
                      <a:r>
                        <a:rPr lang="en-US" sz="2400" b="0" i="1" dirty="0">
                          <a:solidFill>
                            <a:srgbClr val="242021"/>
                          </a:solidFill>
                          <a:effectLst/>
                          <a:latin typeface="Palatino-Italic"/>
                        </a:rPr>
                        <a:t>activator. </a:t>
                      </a:r>
                      <a:endParaRPr lang="en-US" sz="54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3320392"/>
                  </a:ext>
                </a:extLst>
              </a:tr>
              <a:tr h="479341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Harnesses the muscle force </a:t>
                      </a:r>
                      <a:endParaRPr lang="en-US" sz="54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417187"/>
                  </a:ext>
                </a:extLst>
              </a:tr>
              <a:tr h="544809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Does not act as an exercise device </a:t>
                      </a:r>
                      <a:endParaRPr lang="en-US" sz="54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997319"/>
                  </a:ext>
                </a:extLst>
              </a:tr>
              <a:tr h="31290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Bulk of the appliance is placed within the teeth </a:t>
                      </a:r>
                      <a:endParaRPr lang="en-US" sz="54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092871"/>
                  </a:ext>
                </a:extLst>
              </a:tr>
              <a:tr h="544809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Only one wire component </a:t>
                      </a:r>
                      <a:endParaRPr lang="en-US" sz="54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106283"/>
                  </a:ext>
                </a:extLst>
              </a:tr>
              <a:tr h="479341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Activator is one single acrylic block </a:t>
                      </a:r>
                      <a:endParaRPr lang="en-US" sz="54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935927"/>
                  </a:ext>
                </a:extLst>
              </a:tr>
              <a:tr h="544809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Mandibular advancement by 6–7 mm </a:t>
                      </a:r>
                      <a:endParaRPr lang="en-US" sz="54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12065"/>
                  </a:ext>
                </a:extLst>
              </a:tr>
              <a:tr h="31290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Vertical opening is more </a:t>
                      </a:r>
                      <a:endParaRPr lang="en-US" sz="54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979425"/>
                  </a:ext>
                </a:extLst>
              </a:tr>
              <a:tr h="544809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242021"/>
                          </a:solidFill>
                          <a:effectLst/>
                          <a:latin typeface="Palatino-Roman"/>
                        </a:rPr>
                        <a:t>Worn during night-time </a:t>
                      </a:r>
                      <a:endParaRPr lang="en-US" sz="54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676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76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304" y="1303981"/>
            <a:ext cx="6673174" cy="1170537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6304" y="2675814"/>
            <a:ext cx="6769428" cy="2738628"/>
          </a:xfrm>
        </p:spPr>
        <p:txBody>
          <a:bodyPr>
            <a:normAutofit fontScale="55000" lnSpcReduction="20000"/>
          </a:bodyPr>
          <a:lstStyle/>
          <a:p>
            <a:r>
              <a:rPr lang="en-US" sz="3450" dirty="0"/>
              <a:t>Textbook of Orthodontics – </a:t>
            </a:r>
            <a:r>
              <a:rPr lang="en-US" sz="3450" dirty="0" err="1"/>
              <a:t>Gurkeerat</a:t>
            </a:r>
            <a:r>
              <a:rPr lang="en-US" sz="3450" dirty="0"/>
              <a:t> Singh, </a:t>
            </a:r>
            <a:r>
              <a:rPr lang="en-US" sz="3450" dirty="0" err="1"/>
              <a:t>Jaypee</a:t>
            </a:r>
            <a:r>
              <a:rPr lang="en-US" sz="3450" dirty="0"/>
              <a:t> Brothers; 2</a:t>
            </a:r>
            <a:r>
              <a:rPr lang="en-US" sz="3450" baseline="30000" dirty="0"/>
              <a:t>nd</a:t>
            </a:r>
            <a:r>
              <a:rPr lang="en-US" sz="3450" dirty="0"/>
              <a:t> Edition </a:t>
            </a:r>
          </a:p>
          <a:p>
            <a:r>
              <a:rPr lang="en-US" sz="3450" dirty="0"/>
              <a:t>Orthodontics – The Art and Science, S.I </a:t>
            </a:r>
            <a:r>
              <a:rPr lang="en-US" sz="3450" dirty="0" err="1"/>
              <a:t>Bhalajhi</a:t>
            </a:r>
            <a:r>
              <a:rPr lang="en-US" sz="3450" dirty="0"/>
              <a:t>, </a:t>
            </a:r>
            <a:r>
              <a:rPr lang="en-US" sz="3450" dirty="0" err="1"/>
              <a:t>AryaMedi</a:t>
            </a:r>
            <a:r>
              <a:rPr lang="en-US" sz="3450" dirty="0"/>
              <a:t> Publishing; 7</a:t>
            </a:r>
            <a:r>
              <a:rPr lang="en-US" sz="3450" baseline="30000" dirty="0"/>
              <a:t>th</a:t>
            </a:r>
            <a:r>
              <a:rPr lang="en-US" sz="3450" dirty="0"/>
              <a:t> Edition</a:t>
            </a:r>
          </a:p>
          <a:p>
            <a:r>
              <a:rPr lang="en-US" sz="3450" dirty="0"/>
              <a:t>Textbook of Orthodontics – Sridhar </a:t>
            </a:r>
            <a:r>
              <a:rPr lang="en-US" sz="3450" dirty="0" err="1"/>
              <a:t>Premkumar</a:t>
            </a:r>
            <a:r>
              <a:rPr lang="en-US" sz="3450" dirty="0"/>
              <a:t>, Elsevier; 1</a:t>
            </a:r>
            <a:r>
              <a:rPr lang="en-US" sz="3450" baseline="30000" dirty="0"/>
              <a:t>st</a:t>
            </a:r>
            <a:r>
              <a:rPr lang="en-US" sz="3450" dirty="0"/>
              <a:t> Edition</a:t>
            </a:r>
          </a:p>
          <a:p>
            <a:r>
              <a:rPr lang="en-US" sz="3450" dirty="0"/>
              <a:t>Orthodontics: Diagnosis and Management of Malocclusion and </a:t>
            </a:r>
            <a:r>
              <a:rPr lang="en-US" sz="3450" dirty="0" err="1"/>
              <a:t>Dentofacial</a:t>
            </a:r>
            <a:r>
              <a:rPr lang="en-US" sz="3450" dirty="0"/>
              <a:t> Deformities – O.P </a:t>
            </a:r>
            <a:r>
              <a:rPr lang="en-US" sz="3450" dirty="0" err="1"/>
              <a:t>Kharbanda</a:t>
            </a:r>
            <a:r>
              <a:rPr lang="en-US" sz="3450" dirty="0"/>
              <a:t>, Elsevier; 1</a:t>
            </a:r>
            <a:r>
              <a:rPr lang="en-US" sz="3450" baseline="30000" dirty="0"/>
              <a:t>st</a:t>
            </a:r>
            <a:r>
              <a:rPr lang="en-US" sz="3450" dirty="0"/>
              <a:t> Edition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666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8650" y="1031422"/>
            <a:ext cx="7886700" cy="1093844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&amp; Answer Session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392074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19400"/>
            <a:ext cx="8229600" cy="4389437"/>
          </a:xfrm>
        </p:spPr>
        <p:txBody>
          <a:bodyPr/>
          <a:lstStyle/>
          <a:p>
            <a:pPr algn="ctr"/>
            <a:r>
              <a:rPr lang="en-US" sz="5400" i="1" dirty="0" smtClean="0">
                <a:latin typeface="Algerian" panose="04020705040A02060702" pitchFamily="82" charset="0"/>
              </a:rPr>
              <a:t>Thank you</a:t>
            </a:r>
            <a:endParaRPr lang="en-US" sz="5400" i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7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Activator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Monobloc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was made up of a single block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vulcanite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was used by Pierre Robin to correct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airway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obstruction in patients with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micrognathia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1908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Viggo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Andreasen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modified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Hawley’s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of retainer, on the maxillary arch,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which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added a lower lingual horse shoe shaped flange which helped to position the mandible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forward.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 it the biomechanical working retainer.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 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teamed with Karl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Haupl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developed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appliance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they called as Norwegian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appliance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 came to be known as the activator.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324" name="Picture 4" descr="-activator gla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28600"/>
            <a:ext cx="2209800" cy="1597025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018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Activator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dirty="0" smtClean="0"/>
              <a:t>Synonyms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Biomechanic</a:t>
            </a:r>
            <a:r>
              <a:rPr lang="en-US" dirty="0" smtClean="0"/>
              <a:t> working retainer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Andreasen</a:t>
            </a:r>
            <a:r>
              <a:rPr lang="en-US" dirty="0" smtClean="0"/>
              <a:t> appliance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Nocturnal airway patency appliance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Norwegian appliance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/>
          </a:p>
        </p:txBody>
      </p:sp>
      <p:pic>
        <p:nvPicPr>
          <p:cNvPr id="56324" name="Picture 4" descr="-activator gla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28600"/>
            <a:ext cx="2209800" cy="1597025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28600"/>
            <a:ext cx="8229600" cy="6248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6600"/>
                </a:solidFill>
              </a:rPr>
              <a:t>Indications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 Class II, Division 1 malocclusion</a:t>
            </a:r>
          </a:p>
          <a:p>
            <a:pPr eaLnBrk="1" hangingPunct="1"/>
            <a:r>
              <a:rPr lang="en-US" dirty="0" smtClean="0"/>
              <a:t> Class II, Division 2 malocclusion</a:t>
            </a:r>
          </a:p>
          <a:p>
            <a:pPr eaLnBrk="1" hangingPunct="1"/>
            <a:r>
              <a:rPr lang="en-US" dirty="0" smtClean="0"/>
              <a:t> Class III malocclusion</a:t>
            </a:r>
          </a:p>
          <a:p>
            <a:pPr eaLnBrk="1" hangingPunct="1"/>
            <a:r>
              <a:rPr lang="en-US" dirty="0" smtClean="0"/>
              <a:t> Class I open bite malocclusion</a:t>
            </a:r>
          </a:p>
          <a:p>
            <a:pPr eaLnBrk="1" hangingPunct="1"/>
            <a:r>
              <a:rPr lang="en-US" dirty="0" smtClean="0"/>
              <a:t> Class I deep bite malocclusion </a:t>
            </a:r>
          </a:p>
          <a:p>
            <a:pPr eaLnBrk="1" hangingPunct="1"/>
            <a:r>
              <a:rPr lang="en-US" dirty="0" smtClean="0"/>
              <a:t> As a preliminary treatment before major fixed appliance therapy to improve skeletal jaw relations</a:t>
            </a:r>
            <a:endParaRPr lang="en-US" b="1" dirty="0" smtClean="0"/>
          </a:p>
          <a:p>
            <a:pPr eaLnBrk="1" hangingPunct="1"/>
            <a:r>
              <a:rPr lang="en-US" b="1" dirty="0" smtClean="0"/>
              <a:t>  </a:t>
            </a:r>
            <a:r>
              <a:rPr lang="en-US" dirty="0" smtClean="0"/>
              <a:t>For post-treatment retention</a:t>
            </a:r>
          </a:p>
          <a:p>
            <a:pPr eaLnBrk="1" hangingPunct="1"/>
            <a:r>
              <a:rPr lang="en-US" dirty="0" smtClean="0"/>
              <a:t>  Children with lack of vertical development in lower   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facial height</a:t>
            </a:r>
          </a:p>
          <a:p>
            <a:pPr eaLnBrk="1" hangingPunct="1"/>
            <a:r>
              <a:rPr lang="en-US" dirty="0" smtClean="0"/>
              <a:t>  Activators As Retainers  </a:t>
            </a:r>
            <a:r>
              <a:rPr lang="en-US" sz="2000" b="1" dirty="0" smtClean="0"/>
              <a:t>[JCO 1980 Aug(529 - 545)]</a:t>
            </a:r>
            <a:r>
              <a:rPr lang="en-US" sz="2000" dirty="0" smtClean="0"/>
              <a:t> </a:t>
            </a:r>
          </a:p>
        </p:txBody>
      </p:sp>
      <p:pic>
        <p:nvPicPr>
          <p:cNvPr id="57347" name="Picture 4" descr="-activator gla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28600"/>
            <a:ext cx="2209800" cy="1597025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2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2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2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57200"/>
            <a:ext cx="8458200" cy="58674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Contraindications</a:t>
            </a:r>
            <a:r>
              <a:rPr lang="en-US" smtClean="0"/>
              <a:t> </a:t>
            </a:r>
          </a:p>
          <a:p>
            <a:pPr algn="just" eaLnBrk="1" hangingPunct="1"/>
            <a:r>
              <a:rPr lang="en-US" smtClean="0"/>
              <a:t>Class I problems of crowded  teeth caused by disharmony between tooth size and jaw size,</a:t>
            </a:r>
          </a:p>
          <a:p>
            <a:pPr algn="just" eaLnBrk="1" hangingPunct="1"/>
            <a:endParaRPr lang="en-US" smtClean="0"/>
          </a:p>
          <a:p>
            <a:pPr algn="just" eaLnBrk="1" hangingPunct="1"/>
            <a:r>
              <a:rPr lang="en-US" smtClean="0"/>
              <a:t>In children </a:t>
            </a:r>
          </a:p>
          <a:p>
            <a:pPr lvl="1" algn="just" eaLnBrk="1" hangingPunct="1"/>
            <a:r>
              <a:rPr lang="en-US" smtClean="0"/>
              <a:t>with excess lower facial height and extreme vertical mandibular growth.</a:t>
            </a:r>
          </a:p>
          <a:p>
            <a:pPr lvl="1" algn="just" eaLnBrk="1" hangingPunct="1"/>
            <a:r>
              <a:rPr lang="en-US" smtClean="0"/>
              <a:t>whose lower incisors are severely procumbent.</a:t>
            </a:r>
          </a:p>
          <a:p>
            <a:pPr lvl="1" algn="just" eaLnBrk="1" hangingPunct="1"/>
            <a:r>
              <a:rPr lang="en-US" smtClean="0"/>
              <a:t>with nasal stenosis caused by structural problems within the nose or chronic untreated allergy.</a:t>
            </a:r>
          </a:p>
          <a:p>
            <a:pPr algn="just" eaLnBrk="1" hangingPunct="1"/>
            <a:endParaRPr lang="en-US" smtClean="0"/>
          </a:p>
          <a:p>
            <a:pPr algn="just" eaLnBrk="1" hangingPunct="1"/>
            <a:r>
              <a:rPr lang="en-US" smtClean="0"/>
              <a:t>Limited application in non-growing individuals.</a:t>
            </a:r>
          </a:p>
          <a:p>
            <a:pPr algn="just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3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>
          <a:xfrm>
            <a:off x="477672" y="1676400"/>
            <a:ext cx="8229600" cy="5410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dirty="0" smtClean="0"/>
              <a:t>Principle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Two principles 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i="1" dirty="0" smtClean="0"/>
              <a:t>Force application —</a:t>
            </a:r>
            <a:r>
              <a:rPr lang="en-US" dirty="0" smtClean="0"/>
              <a:t>the source is usually muscular.</a:t>
            </a:r>
            <a:endParaRPr lang="en-US" b="1" i="1" dirty="0" smtClean="0"/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b="1" i="1" dirty="0" smtClean="0"/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i="1" dirty="0" smtClean="0"/>
              <a:t>Force elimination —</a:t>
            </a:r>
            <a:r>
              <a:rPr lang="en-US" dirty="0" smtClean="0"/>
              <a:t>the dentition is shielded from normal &amp; abnormal functional and tissue pressures by pads, shields, and wire configurations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</p:txBody>
      </p:sp>
      <p:pic>
        <p:nvPicPr>
          <p:cNvPr id="59395" name="Picture 4" descr="-activator gla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28600"/>
            <a:ext cx="2209800" cy="1597025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Dauphi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2761</TotalTime>
  <Words>1200</Words>
  <Application>Microsoft Office PowerPoint</Application>
  <PresentationFormat>On-screen Show (4:3)</PresentationFormat>
  <Paragraphs>258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6" baseType="lpstr">
      <vt:lpstr>Algerian</vt:lpstr>
      <vt:lpstr>Arial</vt:lpstr>
      <vt:lpstr>Book Antiqua</vt:lpstr>
      <vt:lpstr>Calibri</vt:lpstr>
      <vt:lpstr>Constantia</vt:lpstr>
      <vt:lpstr>Dauphin</vt:lpstr>
      <vt:lpstr>Palatino-Italic</vt:lpstr>
      <vt:lpstr>Palatino-Roman</vt:lpstr>
      <vt:lpstr>Times New Roman</vt:lpstr>
      <vt:lpstr>Wingdings</vt:lpstr>
      <vt:lpstr>Wingdings 2</vt:lpstr>
      <vt:lpstr>Default Design</vt:lpstr>
      <vt:lpstr>Flow</vt:lpstr>
      <vt:lpstr>PowerPoint Presentation</vt:lpstr>
      <vt:lpstr>Specific learning Objectives </vt:lpstr>
      <vt:lpstr>CONTENTS:</vt:lpstr>
      <vt:lpstr>Activator</vt:lpstr>
      <vt:lpstr>Activator</vt:lpstr>
      <vt:lpstr>Activator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Execution of the Construction</vt:lpstr>
      <vt:lpstr>PowerPoint Presentation</vt:lpstr>
      <vt:lpstr>PowerPoint Presentation</vt:lpstr>
      <vt:lpstr>PowerPoint Presentation</vt:lpstr>
      <vt:lpstr>Trimming of the Activator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BIONATOR </vt:lpstr>
      <vt:lpstr>The Bionator—a Modified Activator </vt:lpstr>
      <vt:lpstr>PowerPoint Presentation</vt:lpstr>
      <vt:lpstr>PowerPoint Presentation</vt:lpstr>
      <vt:lpstr>PowerPoint Presentation</vt:lpstr>
      <vt:lpstr>PowerPoint Presentation</vt:lpstr>
      <vt:lpstr>BIONATOR TYPES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Question &amp; Answer Session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vishwas</dc:creator>
  <cp:lastModifiedBy>Gaurav Agrawal</cp:lastModifiedBy>
  <cp:revision>102</cp:revision>
  <dcterms:created xsi:type="dcterms:W3CDTF">2006-05-06T16:53:17Z</dcterms:created>
  <dcterms:modified xsi:type="dcterms:W3CDTF">2022-05-29T04:50:18Z</dcterms:modified>
</cp:coreProperties>
</file>